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2"/>
  </p:notesMasterIdLst>
  <p:sldIdLst>
    <p:sldId id="256" r:id="rId5"/>
    <p:sldId id="556" r:id="rId6"/>
    <p:sldId id="648" r:id="rId7"/>
    <p:sldId id="638" r:id="rId8"/>
    <p:sldId id="649" r:id="rId9"/>
    <p:sldId id="639" r:id="rId10"/>
    <p:sldId id="642" r:id="rId11"/>
    <p:sldId id="657" r:id="rId12"/>
    <p:sldId id="652" r:id="rId13"/>
    <p:sldId id="650" r:id="rId14"/>
    <p:sldId id="651" r:id="rId15"/>
    <p:sldId id="653" r:id="rId16"/>
    <p:sldId id="654" r:id="rId17"/>
    <p:sldId id="655" r:id="rId18"/>
    <p:sldId id="656" r:id="rId19"/>
    <p:sldId id="605" r:id="rId20"/>
    <p:sldId id="454" r:id="rId21"/>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48"/>
            <p14:sldId id="638"/>
            <p14:sldId id="649"/>
          </p14:sldIdLst>
        </p14:section>
        <p14:section name="Lighting Talk" id="{8CE2B317-DC54-4B57-9625-850166113C5F}">
          <p14:sldIdLst>
            <p14:sldId id="639"/>
          </p14:sldIdLst>
        </p14:section>
        <p14:section name="Content" id="{31F9149E-C170-4E61-8C32-78FBFFDAEC9C}">
          <p14:sldIdLst>
            <p14:sldId id="642"/>
            <p14:sldId id="657"/>
            <p14:sldId id="652"/>
            <p14:sldId id="650"/>
            <p14:sldId id="651"/>
            <p14:sldId id="653"/>
            <p14:sldId id="654"/>
            <p14:sldId id="655"/>
            <p14:sldId id="656"/>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FFFF"/>
    <a:srgbClr val="272727"/>
    <a:srgbClr val="19396C"/>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82" autoAdjust="0"/>
  </p:normalViewPr>
  <p:slideViewPr>
    <p:cSldViewPr snapToGrid="0">
      <p:cViewPr varScale="1">
        <p:scale>
          <a:sx n="70" d="100"/>
          <a:sy n="70" d="100"/>
        </p:scale>
        <p:origin x="1624"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6/29/2016</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Purposes</a:t>
            </a:r>
          </a:p>
          <a:p>
            <a:pPr marL="171450" indent="-171450">
              <a:buFont typeface="Arial" panose="020B0604020202020204" pitchFamily="34" charset="0"/>
              <a:buChar char="•"/>
            </a:pPr>
            <a:r>
              <a:rPr lang="en-US" dirty="0"/>
              <a:t>Serve</a:t>
            </a:r>
            <a:r>
              <a:rPr lang="en-US" baseline="0" dirty="0"/>
              <a:t> as UI</a:t>
            </a:r>
          </a:p>
          <a:p>
            <a:pPr marL="171450" indent="-171450">
              <a:buFont typeface="Arial" panose="020B0604020202020204" pitchFamily="34" charset="0"/>
              <a:buChar char="•"/>
            </a:pPr>
            <a:r>
              <a:rPr lang="en-US" baseline="0" dirty="0"/>
              <a:t>Register itself with Azure Notification Hub</a:t>
            </a:r>
          </a:p>
          <a:p>
            <a:pPr marL="171450" indent="-171450">
              <a:buFont typeface="Arial" panose="020B0604020202020204" pitchFamily="34" charset="0"/>
              <a:buChar char="•"/>
            </a:pPr>
            <a:r>
              <a:rPr lang="en-US" baseline="0" dirty="0"/>
              <a:t>Send report parameters to the next piece of our tech stack – Web API</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686424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Allows</a:t>
            </a:r>
            <a:r>
              <a:rPr lang="en-US" baseline="0" dirty="0"/>
              <a:t> for RESTful web services</a:t>
            </a:r>
          </a:p>
          <a:p>
            <a:pPr marL="171450" indent="-171450">
              <a:buFont typeface="Arial" panose="020B0604020202020204" pitchFamily="34" charset="0"/>
              <a:buChar char="•"/>
            </a:pPr>
            <a:r>
              <a:rPr lang="en-US" baseline="0" dirty="0"/>
              <a:t>Can be consumed by any platform</a:t>
            </a:r>
          </a:p>
          <a:p>
            <a:pPr marL="171450" indent="-171450">
              <a:buFont typeface="Arial" panose="020B0604020202020204" pitchFamily="34" charset="0"/>
              <a:buChar char="•"/>
            </a:pPr>
            <a:r>
              <a:rPr lang="en-US" baseline="0" dirty="0"/>
              <a:t>Sends message to azure service bus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96401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Pub/Sub Model -&gt; One application publishes message</a:t>
            </a:r>
            <a:r>
              <a:rPr lang="en-US" baseline="0" dirty="0"/>
              <a:t>, another application subscribes and acts when a message is present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Scalable</a:t>
            </a:r>
            <a:r>
              <a:rPr lang="en-US" baseline="0" dirty="0"/>
              <a:t> – don’t have to rely on your API to do the hard processing – many clients can subscribe to service bus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Particularly useful for</a:t>
            </a:r>
            <a:r>
              <a:rPr lang="en-US" baseline="0" dirty="0"/>
              <a:t> potentially long running processes</a:t>
            </a:r>
          </a:p>
          <a:p>
            <a:pPr marL="171450" indent="-171450">
              <a:buFont typeface="Arial" panose="020B0604020202020204" pitchFamily="34" charset="0"/>
              <a:buChar char="•"/>
            </a:pPr>
            <a:r>
              <a:rPr lang="en-US" baseline="0" dirty="0"/>
              <a:t>Prevents from having to lock the UI</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Rackspace </a:t>
            </a:r>
            <a:r>
              <a:rPr lang="en-US" baseline="0" dirty="0" err="1"/>
              <a:t>Orbitera</a:t>
            </a:r>
            <a:r>
              <a:rPr lang="en-US" baseline="0" dirty="0"/>
              <a:t> Scenario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81809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task published</a:t>
            </a:r>
            <a:r>
              <a:rPr lang="en-US" baseline="0" dirty="0"/>
              <a:t> to an Azure Web Site</a:t>
            </a:r>
          </a:p>
          <a:p>
            <a:endParaRPr lang="en-US" baseline="0" dirty="0"/>
          </a:p>
          <a:p>
            <a:pPr marL="171450" indent="-171450">
              <a:buFont typeface="Arial" panose="020B0604020202020204" pitchFamily="34" charset="0"/>
              <a:buChar char="•"/>
            </a:pPr>
            <a:r>
              <a:rPr lang="en-US" dirty="0"/>
              <a:t>Web Jobs</a:t>
            </a:r>
            <a:r>
              <a:rPr lang="en-US" baseline="0" dirty="0"/>
              <a:t> SDK allows for listening to various actions</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782329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93061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425377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https://www.random.org/integers/?num=1&amp;min=1&amp;max=100&amp;col=5&amp;base=10&amp;format=html&amp;rnd=new</a:t>
            </a:r>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76196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642142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a:t>
            </a:r>
            <a:r>
              <a:rPr lang="en-US" baseline="0" dirty="0"/>
              <a:t> mention the prizes.</a:t>
            </a:r>
          </a:p>
          <a:p>
            <a:r>
              <a:rPr lang="en-US" baseline="0" dirty="0"/>
              <a:t>MS Band</a:t>
            </a:r>
          </a:p>
          <a:p>
            <a:r>
              <a:rPr lang="en-US" baseline="0" dirty="0"/>
              <a:t>Spher0 2.0</a:t>
            </a:r>
          </a:p>
          <a:p>
            <a:r>
              <a:rPr lang="en-US" baseline="0" dirty="0"/>
              <a:t>Cloud </a:t>
            </a:r>
            <a:r>
              <a:rPr lang="en-US" baseline="0" dirty="0" err="1"/>
              <a:t>Monix</a:t>
            </a:r>
            <a:endParaRPr lang="en-US" baseline="0" dirty="0"/>
          </a:p>
          <a:p>
            <a:r>
              <a:rPr lang="en-US" baseline="0" dirty="0"/>
              <a:t>GC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Tom Straub</a:t>
            </a:r>
          </a:p>
          <a:p>
            <a:r>
              <a:rPr lang="en-US" sz="1200" b="0" i="0" kern="1200" dirty="0">
                <a:solidFill>
                  <a:schemeClr val="tx1"/>
                </a:solidFill>
                <a:effectLst/>
                <a:latin typeface="+mn-lt"/>
                <a:ea typeface="+mn-ea"/>
                <a:cs typeface="+mn-cs"/>
              </a:rPr>
              <a:t>Eric</a:t>
            </a:r>
            <a:r>
              <a:rPr lang="en-US" sz="1200" b="0" i="0" kern="1200" baseline="0" dirty="0">
                <a:solidFill>
                  <a:schemeClr val="tx1"/>
                </a:solidFill>
                <a:effectLst/>
                <a:latin typeface="+mn-lt"/>
                <a:ea typeface="+mn-ea"/>
                <a:cs typeface="+mn-cs"/>
              </a:rPr>
              <a:t> Webb</a:t>
            </a:r>
          </a:p>
          <a:p>
            <a:r>
              <a:rPr lang="en-US" sz="1200" b="0" i="0" kern="1200" baseline="0" dirty="0">
                <a:solidFill>
                  <a:schemeClr val="tx1"/>
                </a:solidFill>
                <a:effectLst/>
                <a:latin typeface="+mn-lt"/>
                <a:ea typeface="+mn-ea"/>
                <a:cs typeface="+mn-cs"/>
              </a:rPr>
              <a:t>Adam Howard</a:t>
            </a:r>
          </a:p>
          <a:p>
            <a:r>
              <a:rPr lang="en-US" sz="1200" b="0" i="0" kern="1200" baseline="0" dirty="0">
                <a:solidFill>
                  <a:schemeClr val="tx1"/>
                </a:solidFill>
                <a:effectLst/>
                <a:latin typeface="+mn-lt"/>
                <a:ea typeface="+mn-ea"/>
                <a:cs typeface="+mn-cs"/>
              </a:rPr>
              <a:t>Kris Phillips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30519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Cincinnati User Group exists to help developers, infrastructure engineers, and architects understand the Azure platform across it's full breadth of capabilities. Anything in Azure is fair game, including Infrastructure as a Service (IAAS), Platform as a Services (PAAS), Remote Apps, and all of the other wonderful capabilities that are in Microsoft's cloud platform.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68734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 Office Space</a:t>
            </a:r>
          </a:p>
          <a:p>
            <a:r>
              <a:rPr lang="en-US" baseline="0" dirty="0"/>
              <a:t>Cloud </a:t>
            </a:r>
            <a:r>
              <a:rPr lang="en-US" baseline="0" dirty="0" err="1"/>
              <a:t>Monix</a:t>
            </a:r>
            <a:r>
              <a:rPr lang="en-US" baseline="0" dirty="0"/>
              <a:t> – Free credits</a:t>
            </a:r>
          </a:p>
          <a:p>
            <a:r>
              <a:rPr lang="en-US" baseline="0" dirty="0"/>
              <a:t>Cardinal Solutions – Food and drinks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287853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Engage the audience, get general azure experience from everyone, spark some small conversations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Ask about topics that interest</a:t>
            </a:r>
            <a:r>
              <a:rPr lang="en-US" sz="1200" kern="1200" baseline="0" dirty="0">
                <a:solidFill>
                  <a:schemeClr val="tx1"/>
                </a:solidFill>
                <a:effectLst/>
                <a:latin typeface="+mn-lt"/>
                <a:ea typeface="+mn-ea"/>
                <a:cs typeface="+mn-cs"/>
              </a:rPr>
              <a:t> the audience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Purpose:</a:t>
            </a:r>
            <a:r>
              <a:rPr lang="en-US" sz="1200" b="0" kern="1200" baseline="0" dirty="0">
                <a:solidFill>
                  <a:schemeClr val="tx1"/>
                </a:solidFill>
                <a:effectLst/>
                <a:latin typeface="+mn-lt"/>
                <a:ea typeface="+mn-ea"/>
                <a:cs typeface="+mn-cs"/>
              </a:rPr>
              <a:t> Get people talking/comfortable. Also gain insight into future topic suggestions.</a:t>
            </a:r>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53732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Mobile</a:t>
            </a:r>
            <a:r>
              <a:rPr lang="en-US" sz="1200" kern="1200" baseline="0" dirty="0">
                <a:solidFill>
                  <a:schemeClr val="tx1"/>
                </a:solidFill>
                <a:effectLst/>
                <a:latin typeface="+mn-lt"/>
                <a:ea typeface="+mn-ea"/>
                <a:cs typeface="+mn-cs"/>
              </a:rPr>
              <a:t> apps have always interested 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Specifically curious about push notifications (site examples – ESPN, Weather.com)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Platform Notification Services – specific code for iOS, Android, Windows, </a:t>
            </a:r>
            <a:r>
              <a:rPr lang="en-US" sz="1200" kern="1200" baseline="0" dirty="0" err="1">
                <a:solidFill>
                  <a:schemeClr val="tx1"/>
                </a:solidFill>
                <a:effectLst/>
                <a:latin typeface="+mn-lt"/>
                <a:ea typeface="+mn-ea"/>
                <a:cs typeface="+mn-cs"/>
              </a:rPr>
              <a:t>etc</a:t>
            </a:r>
            <a:endParaRPr lang="en-US" sz="1200" kern="1200" baseline="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n-ea"/>
                <a:cs typeface="+mn-cs"/>
              </a:rPr>
              <a:t>Found Azure Notification Hub</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418666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Step-by-step</a:t>
            </a:r>
            <a:r>
              <a:rPr lang="en-US" baseline="0" dirty="0"/>
              <a:t> on Github (show)</a:t>
            </a:r>
          </a:p>
          <a:p>
            <a:pPr marL="171450" indent="-171450">
              <a:buFont typeface="Arial" panose="020B0604020202020204" pitchFamily="34" charset="0"/>
              <a:buChar char="•"/>
            </a:pPr>
            <a:r>
              <a:rPr lang="en-US" baseline="0" dirty="0"/>
              <a:t>Go slightly out of order and provision Notification Hub first for demo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44489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Sample App</a:t>
            </a:r>
          </a:p>
          <a:p>
            <a:pPr marL="628650" lvl="1" indent="-171450">
              <a:buFont typeface="Arial" panose="020B0604020202020204" pitchFamily="34" charset="0"/>
              <a:buChar char="•"/>
            </a:pPr>
            <a:r>
              <a:rPr lang="en-US" dirty="0"/>
              <a:t>Reporting App</a:t>
            </a:r>
          </a:p>
          <a:p>
            <a:pPr marL="628650" lvl="1" indent="-171450">
              <a:buFont typeface="Arial" panose="020B0604020202020204" pitchFamily="34" charset="0"/>
              <a:buChar char="•"/>
            </a:pPr>
            <a:r>
              <a:rPr lang="en-US" dirty="0"/>
              <a:t>User</a:t>
            </a:r>
            <a:r>
              <a:rPr lang="en-US" baseline="0" dirty="0"/>
              <a:t> can request a report</a:t>
            </a:r>
          </a:p>
          <a:p>
            <a:pPr marL="628650" lvl="1" indent="-171450">
              <a:buFont typeface="Arial" panose="020B0604020202020204" pitchFamily="34" charset="0"/>
              <a:buChar char="•"/>
            </a:pPr>
            <a:r>
              <a:rPr lang="en-US" baseline="0" dirty="0"/>
              <a:t>Specifies report parameters</a:t>
            </a:r>
          </a:p>
          <a:p>
            <a:pPr marL="628650" lvl="1" indent="-171450">
              <a:buFont typeface="Arial" panose="020B0604020202020204" pitchFamily="34" charset="0"/>
              <a:buChar char="•"/>
            </a:pPr>
            <a:r>
              <a:rPr lang="en-US" baseline="0" dirty="0"/>
              <a:t>Submits report for processing</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Brief introduction to all of the components in our technology stack.  Not meant to be a comprehensive overview</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67796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1" name="Presenter"/>
          <p:cNvSpPr>
            <a:spLocks noGrp="1"/>
          </p:cNvSpPr>
          <p:nvPr>
            <p:ph type="body" sz="quarter" idx="10" hasCustomPrompt="1"/>
          </p:nvPr>
        </p:nvSpPr>
        <p:spPr>
          <a:xfrm>
            <a:off x="0" y="4152900"/>
            <a:ext cx="12192000" cy="990600"/>
          </a:xfrm>
          <a:prstGeom prst="rect">
            <a:avLst/>
          </a:prstGeom>
        </p:spPr>
        <p:txBody>
          <a:bodyPr/>
          <a:lstStyle>
            <a:lvl1pPr marL="0" indent="0" algn="ctr">
              <a:buNone/>
              <a:defRPr lang="en-US" sz="3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
        <p:nvSpPr>
          <p:cNvPr id="2" name="Rectangle 1"/>
          <p:cNvSpPr/>
          <p:nvPr userDrawn="1"/>
        </p:nvSpPr>
        <p:spPr bwMode="auto">
          <a:xfrm>
            <a:off x="8542586" y="5864864"/>
            <a:ext cx="3632200" cy="94324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338" name="Picture 2" descr="https://s3.amazonaws.com/uploads.hipchat.com/46132/651322/n21Z2PHApWVpcEQ/AzureLogo-Large-Trans-Whit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68525" y="1535112"/>
            <a:ext cx="7854950" cy="249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8334431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84991060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29538138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1305042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8881157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3316" name="Picture 4" descr="https://s3.amazonaws.com/uploads.hipchat.com/46132/651322/8akqWJwfxpqAEyT/AzureLogo-Large-Trans-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13000" y="2068512"/>
            <a:ext cx="7029450" cy="223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00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15362" name="Picture 2" descr="https://s3.amazonaws.com/uploads.hipchat.com/46132/651322/n21Z2PHApWVpcEQ/AzureLogo-Large-Trans-White.png"/>
          <p:cNvPicPr>
            <a:picLocks noChangeAspect="1" noChangeArrowheads="1"/>
          </p:cNvPicPr>
          <p:nvPr userDrawn="1"/>
        </p:nvPicPr>
        <p:blipFill>
          <a:blip r:embed="rId40" cstate="print">
            <a:extLst>
              <a:ext uri="{28A0092B-C50C-407E-A947-70E740481C1C}">
                <a14:useLocalDpi xmlns:a14="http://schemas.microsoft.com/office/drawing/2010/main" val="0"/>
              </a:ext>
            </a:extLst>
          </a:blip>
          <a:srcRect/>
          <a:stretch>
            <a:fillRect/>
          </a:stretch>
        </p:blipFill>
        <p:spPr bwMode="auto">
          <a:xfrm>
            <a:off x="9877364" y="6070600"/>
            <a:ext cx="2155886"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 id="2147483827" r:id="rId32"/>
    <p:sldLayoutId id="2147483836" r:id="rId33"/>
    <p:sldLayoutId id="2147483838" r:id="rId34"/>
    <p:sldLayoutId id="2147483840" r:id="rId35"/>
    <p:sldLayoutId id="2147483841" r:id="rId36"/>
    <p:sldLayoutId id="2147483842" r:id="rId37"/>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4333875"/>
            <a:ext cx="12192000" cy="990600"/>
          </a:xfrm>
        </p:spPr>
        <p:txBody>
          <a:bodyPr/>
          <a:lstStyle/>
          <a:p>
            <a:r>
              <a:rPr lang="en-US" b="1" dirty="0"/>
              <a:t>Leveraging Azure to Build Notification Based Apps</a:t>
            </a:r>
          </a:p>
          <a:p>
            <a:r>
              <a:rPr lang="en-US" dirty="0"/>
              <a:t>Presented by David Ginn</a:t>
            </a:r>
          </a:p>
        </p:txBody>
      </p:sp>
      <p:sp>
        <p:nvSpPr>
          <p:cNvPr id="2" name="TextBox 1"/>
          <p:cNvSpPr txBox="1"/>
          <p:nvPr/>
        </p:nvSpPr>
        <p:spPr>
          <a:xfrm>
            <a:off x="10165080" y="6080760"/>
            <a:ext cx="17767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6/29/2016</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Run on any Windows 10 Device (Phone, Tablet, PC)</a:t>
            </a:r>
          </a:p>
          <a:p>
            <a:r>
              <a:rPr lang="en-US" dirty="0"/>
              <a:t>Register tags with Notification Hub</a:t>
            </a:r>
          </a:p>
          <a:p>
            <a:pPr lvl="1"/>
            <a:r>
              <a:rPr lang="en-US" dirty="0" err="1"/>
              <a:t>User_davidmginn</a:t>
            </a:r>
            <a:endParaRPr lang="en-US" dirty="0"/>
          </a:p>
          <a:p>
            <a:pPr lvl="1"/>
            <a:r>
              <a:rPr lang="en-US" dirty="0" err="1"/>
              <a:t>Location_Cincinnati</a:t>
            </a:r>
            <a:endParaRPr lang="en-US" dirty="0"/>
          </a:p>
          <a:p>
            <a:pPr lvl="1"/>
            <a:r>
              <a:rPr lang="en-US" dirty="0" err="1"/>
              <a:t>Subject_Azure</a:t>
            </a:r>
            <a:endParaRPr lang="en-US" dirty="0"/>
          </a:p>
          <a:p>
            <a:endParaRPr lang="en-US" dirty="0"/>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Windows Universal App</a:t>
            </a:r>
          </a:p>
        </p:txBody>
      </p:sp>
    </p:spTree>
    <p:extLst>
      <p:ext uri="{BB962C8B-B14F-4D97-AF65-F5344CB8AC3E}">
        <p14:creationId xmlns:p14="http://schemas.microsoft.com/office/powerpoint/2010/main" val="1935111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Build Web </a:t>
            </a:r>
            <a:r>
              <a:rPr lang="en-US" dirty="0"/>
              <a:t>APIs on top of the .NET Framework</a:t>
            </a:r>
          </a:p>
          <a:p>
            <a:r>
              <a:rPr lang="en-US" dirty="0"/>
              <a:t>Sends message to Azure Service Bus</a:t>
            </a:r>
          </a:p>
        </p:txBody>
      </p:sp>
      <p:sp>
        <p:nvSpPr>
          <p:cNvPr id="6" name="Text Placeholder 5"/>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ASP.NET Web API</a:t>
            </a:r>
          </a:p>
        </p:txBody>
      </p:sp>
    </p:spTree>
    <p:extLst>
      <p:ext uri="{BB962C8B-B14F-4D97-AF65-F5344CB8AC3E}">
        <p14:creationId xmlns:p14="http://schemas.microsoft.com/office/powerpoint/2010/main" val="20265302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Messaging Service in the Cloud</a:t>
            </a:r>
          </a:p>
          <a:p>
            <a:r>
              <a:rPr lang="en-US" dirty="0"/>
              <a:t>Scalable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Azure Service Bus</a:t>
            </a:r>
          </a:p>
        </p:txBody>
      </p:sp>
    </p:spTree>
    <p:extLst>
      <p:ext uri="{BB962C8B-B14F-4D97-AF65-F5344CB8AC3E}">
        <p14:creationId xmlns:p14="http://schemas.microsoft.com/office/powerpoint/2010/main" val="26653510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Receives message from Service Bus</a:t>
            </a:r>
          </a:p>
          <a:p>
            <a:r>
              <a:rPr lang="en-US" dirty="0"/>
              <a:t>Web Jobs SDK</a:t>
            </a:r>
          </a:p>
          <a:p>
            <a:r>
              <a:rPr lang="en-US" dirty="0"/>
              <a:t>Always Running, Scheduled, On-demand</a:t>
            </a:r>
          </a:p>
          <a:p>
            <a:r>
              <a:rPr lang="en-US" dirty="0"/>
              <a:t>Sends push notification upon completion</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Web Job</a:t>
            </a:r>
          </a:p>
        </p:txBody>
      </p:sp>
    </p:spTree>
    <p:extLst>
      <p:ext uri="{BB962C8B-B14F-4D97-AF65-F5344CB8AC3E}">
        <p14:creationId xmlns:p14="http://schemas.microsoft.com/office/powerpoint/2010/main" val="4965054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Abstraction</a:t>
            </a:r>
          </a:p>
          <a:p>
            <a:pPr lvl="1"/>
            <a:r>
              <a:rPr lang="en-US" dirty="0"/>
              <a:t>iOS</a:t>
            </a:r>
          </a:p>
          <a:p>
            <a:pPr lvl="1"/>
            <a:r>
              <a:rPr lang="en-US" dirty="0"/>
              <a:t>Android</a:t>
            </a:r>
          </a:p>
          <a:p>
            <a:pPr lvl="1"/>
            <a:r>
              <a:rPr lang="en-US" dirty="0"/>
              <a:t>Windows</a:t>
            </a:r>
          </a:p>
          <a:p>
            <a:pPr lvl="1"/>
            <a:r>
              <a:rPr lang="en-US" dirty="0"/>
              <a:t>More…</a:t>
            </a:r>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a:t>Azure Notification </a:t>
            </a:r>
            <a:r>
              <a:rPr lang="en-US" dirty="0"/>
              <a:t>Hub</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000" y="3613950"/>
            <a:ext cx="5860244" cy="2620434"/>
          </a:xfrm>
          <a:prstGeom prst="rect">
            <a:avLst/>
          </a:prstGeom>
        </p:spPr>
      </p:pic>
    </p:spTree>
    <p:extLst>
      <p:ext uri="{BB962C8B-B14F-4D97-AF65-F5344CB8AC3E}">
        <p14:creationId xmlns:p14="http://schemas.microsoft.com/office/powerpoint/2010/main" val="22802399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Register template</a:t>
            </a:r>
          </a:p>
          <a:p>
            <a:r>
              <a:rPr lang="en-US" dirty="0"/>
              <a:t>Push key/value pairs</a:t>
            </a:r>
          </a:p>
          <a:p>
            <a:endParaRPr lang="en-US" dirty="0"/>
          </a:p>
        </p:txBody>
      </p:sp>
      <p:sp>
        <p:nvSpPr>
          <p:cNvPr id="3" name="Text Placeholder 2"/>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dirty="0"/>
              <a:t>Cross Platform Notifications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135" y="3388761"/>
            <a:ext cx="5707782" cy="3382742"/>
          </a:xfrm>
          <a:prstGeom prst="rect">
            <a:avLst/>
          </a:prstGeom>
        </p:spPr>
      </p:pic>
    </p:spTree>
    <p:extLst>
      <p:ext uri="{BB962C8B-B14F-4D97-AF65-F5344CB8AC3E}">
        <p14:creationId xmlns:p14="http://schemas.microsoft.com/office/powerpoint/2010/main" val="26385512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endParaRPr lang="en-US" dirty="0"/>
          </a:p>
        </p:txBody>
      </p:sp>
      <p:sp>
        <p:nvSpPr>
          <p:cNvPr id="4" name="TextBox 3"/>
          <p:cNvSpPr txBox="1"/>
          <p:nvPr/>
        </p:nvSpPr>
        <p:spPr>
          <a:xfrm>
            <a:off x="3139440" y="2682240"/>
            <a:ext cx="238751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a:solidFill>
                  <a:schemeClr val="bg1"/>
                </a:solidFill>
              </a:rPr>
              <a:t>Q/A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816703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Introduction</a:t>
            </a:r>
          </a:p>
          <a:p>
            <a:pPr marL="571500" indent="-571500">
              <a:buClr>
                <a:srgbClr val="92D050"/>
              </a:buClr>
              <a:buFont typeface="Wingdings" panose="05000000000000000000" pitchFamily="2" charset="2"/>
              <a:buChar char="à"/>
            </a:pPr>
            <a:r>
              <a:rPr lang="en-US" sz="4000" dirty="0">
                <a:sym typeface="Wingdings" panose="05000000000000000000" pitchFamily="2" charset="2"/>
              </a:rPr>
              <a:t>Lightning Talk</a:t>
            </a:r>
          </a:p>
          <a:p>
            <a:pPr marL="571500" indent="-571500">
              <a:buClr>
                <a:srgbClr val="92D050"/>
              </a:buClr>
              <a:buFont typeface="Wingdings" panose="05000000000000000000" pitchFamily="2" charset="2"/>
              <a:buChar char="à"/>
            </a:pPr>
            <a:r>
              <a:rPr lang="en-US" sz="4000" dirty="0">
                <a:sym typeface="Wingdings" panose="05000000000000000000" pitchFamily="2" charset="2"/>
              </a:rPr>
              <a:t>‘Introduction to Azure Service Fabric’</a:t>
            </a:r>
          </a:p>
          <a:p>
            <a:pPr marL="571500" indent="-571500">
              <a:buClr>
                <a:srgbClr val="92D050"/>
              </a:buClr>
              <a:buFont typeface="Wingdings" panose="05000000000000000000" pitchFamily="2" charset="2"/>
              <a:buChar char="à"/>
            </a:pPr>
            <a:r>
              <a:rPr lang="en-US" sz="4000" dirty="0">
                <a:sym typeface="Wingdings" panose="05000000000000000000" pitchFamily="2" charset="2"/>
              </a:rPr>
              <a:t>Q &amp; A</a:t>
            </a:r>
          </a:p>
          <a:p>
            <a:pPr marL="571500" indent="-571500">
              <a:buClr>
                <a:srgbClr val="92D050"/>
              </a:buClr>
              <a:buFont typeface="Wingdings" panose="05000000000000000000" pitchFamily="2" charset="2"/>
              <a:buChar char="à"/>
            </a:pPr>
            <a:r>
              <a:rPr lang="en-US" sz="4000" dirty="0">
                <a:sym typeface="Wingdings" panose="05000000000000000000" pitchFamily="2" charset="2"/>
              </a:rPr>
              <a:t>Survey Prizes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Organizers</a:t>
            </a:r>
          </a:p>
        </p:txBody>
      </p:sp>
    </p:spTree>
    <p:extLst>
      <p:ext uri="{BB962C8B-B14F-4D97-AF65-F5344CB8AC3E}">
        <p14:creationId xmlns:p14="http://schemas.microsoft.com/office/powerpoint/2010/main" val="11812329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Mission</a:t>
            </a:r>
          </a:p>
        </p:txBody>
      </p:sp>
    </p:spTree>
    <p:extLst>
      <p:ext uri="{BB962C8B-B14F-4D97-AF65-F5344CB8AC3E}">
        <p14:creationId xmlns:p14="http://schemas.microsoft.com/office/powerpoint/2010/main" val="26148527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Sponsors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760" y="5175750"/>
            <a:ext cx="3215640" cy="65835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488" y="4952506"/>
            <a:ext cx="3244214" cy="1104841"/>
          </a:xfrm>
          <a:prstGeom prst="rect">
            <a:avLst/>
          </a:prstGeom>
        </p:spPr>
      </p:pic>
      <p:sp>
        <p:nvSpPr>
          <p:cNvPr id="8" name="Rectangle 7"/>
          <p:cNvSpPr/>
          <p:nvPr/>
        </p:nvSpPr>
        <p:spPr bwMode="auto">
          <a:xfrm>
            <a:off x="10317480" y="6416040"/>
            <a:ext cx="1874520" cy="4419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8" name="Picture 4" descr="http://photos.prnewswire.com/prn/20070118/JB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392" y="5414723"/>
            <a:ext cx="3118104" cy="12222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nvestcorrectly.com/wp-content/uploads/2015/03/Microsoft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1139" b="36462"/>
          <a:stretch/>
        </p:blipFill>
        <p:spPr bwMode="auto">
          <a:xfrm>
            <a:off x="4133850" y="4019056"/>
            <a:ext cx="4167352"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0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Lightning Talk</a:t>
            </a:r>
          </a:p>
        </p:txBody>
      </p:sp>
      <p:sp>
        <p:nvSpPr>
          <p:cNvPr id="3" name="Text Placeholder 2"/>
          <p:cNvSpPr>
            <a:spLocks noGrp="1"/>
          </p:cNvSpPr>
          <p:nvPr>
            <p:ph type="body" sz="quarter" idx="12"/>
          </p:nvPr>
        </p:nvSpPr>
        <p:spPr/>
        <p:txBody>
          <a:bodyPr/>
          <a:lstStyle/>
          <a:p>
            <a:r>
              <a:rPr lang="en-US" dirty="0"/>
              <a:t>How are you using Azure?</a:t>
            </a:r>
          </a:p>
        </p:txBody>
      </p:sp>
    </p:spTree>
    <p:extLst>
      <p:ext uri="{BB962C8B-B14F-4D97-AF65-F5344CB8AC3E}">
        <p14:creationId xmlns:p14="http://schemas.microsoft.com/office/powerpoint/2010/main" val="10085583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930351"/>
            <a:ext cx="11469613" cy="1679499"/>
          </a:xfrm>
        </p:spPr>
        <p:txBody>
          <a:bodyPr/>
          <a:lstStyle/>
          <a:p>
            <a:r>
              <a:rPr lang="en-US" b="1" dirty="0"/>
              <a:t>Leveraging Azure to Build Notification Based Apps</a:t>
            </a:r>
          </a:p>
        </p:txBody>
      </p:sp>
    </p:spTree>
    <p:extLst>
      <p:ext uri="{BB962C8B-B14F-4D97-AF65-F5344CB8AC3E}">
        <p14:creationId xmlns:p14="http://schemas.microsoft.com/office/powerpoint/2010/main" val="5114321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Building an end-to-end notification app in 15 minutes!</a:t>
            </a:r>
          </a:p>
        </p:txBody>
      </p:sp>
      <p:sp>
        <p:nvSpPr>
          <p:cNvPr id="3" name="Title 2"/>
          <p:cNvSpPr>
            <a:spLocks noGrp="1"/>
          </p:cNvSpPr>
          <p:nvPr>
            <p:ph type="title"/>
          </p:nvPr>
        </p:nvSpPr>
        <p:spPr/>
        <p:txBody>
          <a:bodyPr/>
          <a:lstStyle/>
          <a:p>
            <a:r>
              <a:rPr lang="en-US" dirty="0"/>
              <a:t>DEMO TIME!</a:t>
            </a:r>
          </a:p>
        </p:txBody>
      </p:sp>
    </p:spTree>
    <p:extLst>
      <p:ext uri="{BB962C8B-B14F-4D97-AF65-F5344CB8AC3E}">
        <p14:creationId xmlns:p14="http://schemas.microsoft.com/office/powerpoint/2010/main" val="11543041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r>
              <a:rPr lang="en-US" dirty="0"/>
              <a:t>Sample App Technology Stack</a:t>
            </a:r>
          </a:p>
        </p:txBody>
      </p:sp>
    </p:spTree>
    <p:extLst>
      <p:ext uri="{BB962C8B-B14F-4D97-AF65-F5344CB8AC3E}">
        <p14:creationId xmlns:p14="http://schemas.microsoft.com/office/powerpoint/2010/main" val="517233885"/>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5120</TotalTime>
  <Words>515</Words>
  <Application>Microsoft Office PowerPoint</Application>
  <PresentationFormat>Widescreen</PresentationFormat>
  <Paragraphs>111</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Wingdings</vt:lpstr>
      <vt:lpstr>1_Azure Event</vt:lpstr>
      <vt:lpstr>PowerPoint Presentation</vt:lpstr>
      <vt:lpstr>Agenda</vt:lpstr>
      <vt:lpstr>Organizers</vt:lpstr>
      <vt:lpstr>Mission</vt:lpstr>
      <vt:lpstr>Sponsors</vt:lpstr>
      <vt:lpstr>Lightning Talk</vt:lpstr>
      <vt:lpstr>Leveraging Azure to Build Notification Based Apps</vt:lpstr>
      <vt:lpstr>DEMO TIME!</vt:lpstr>
      <vt:lpstr>Sample App Technology Stack</vt:lpstr>
      <vt:lpstr>Windows Universal App</vt:lpstr>
      <vt:lpstr>ASP.NET Web API</vt:lpstr>
      <vt:lpstr>Azure Service Bus</vt:lpstr>
      <vt:lpstr>Web Job</vt:lpstr>
      <vt:lpstr>Azure Notification Hub</vt:lpstr>
      <vt:lpstr>Cross Platform Notifications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David Ginn</cp:lastModifiedBy>
  <cp:revision>124</cp:revision>
  <cp:lastPrinted>2015-06-12T17:38:27Z</cp:lastPrinted>
  <dcterms:created xsi:type="dcterms:W3CDTF">2015-04-24T19:16:14Z</dcterms:created>
  <dcterms:modified xsi:type="dcterms:W3CDTF">2016-06-29T11:50:49Z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